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0"/>
  </p:notesMasterIdLst>
  <p:sldIdLst>
    <p:sldId id="256" r:id="rId3"/>
    <p:sldId id="257" r:id="rId4"/>
    <p:sldId id="258" r:id="rId5"/>
    <p:sldId id="259" r:id="rId6"/>
    <p:sldId id="263" r:id="rId7"/>
    <p:sldId id="260" r:id="rId8"/>
    <p:sldId id="261" r:id="rId9"/>
    <p:sldId id="262" r:id="rId10"/>
    <p:sldId id="264" r:id="rId11"/>
    <p:sldId id="268" r:id="rId12"/>
    <p:sldId id="266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81" r:id="rId24"/>
    <p:sldId id="282" r:id="rId25"/>
    <p:sldId id="283" r:id="rId26"/>
    <p:sldId id="284" r:id="rId27"/>
    <p:sldId id="291" r:id="rId28"/>
    <p:sldId id="285" r:id="rId29"/>
    <p:sldId id="286" r:id="rId31"/>
    <p:sldId id="288" r:id="rId32"/>
    <p:sldId id="289" r:id="rId33"/>
    <p:sldId id="290" r:id="rId34"/>
    <p:sldId id="26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4" autoAdjust="0"/>
    <p:restoredTop sz="95735" autoAdjust="0"/>
  </p:normalViewPr>
  <p:slideViewPr>
    <p:cSldViewPr showGuides="1">
      <p:cViewPr varScale="1">
        <p:scale>
          <a:sx n="109" d="100"/>
          <a:sy n="109" d="100"/>
        </p:scale>
        <p:origin x="17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8" Type="http://schemas.openxmlformats.org/officeDocument/2006/relationships/tableStyles" Target="tableStyles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5CEDD-643A-4409-B9DA-D1F0C80CFB0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F8FD0-7786-4511-9DF6-6FFA4C48AA3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7F8FD0-7786-4511-9DF6-6FFA4C48AA3B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7F8FD0-7786-4511-9DF6-6FFA4C48AA3B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  <a:endParaRPr lang="en-US"/>
          </a:p>
          <a:p>
            <a:pPr lvl="1" eaLnBrk="1" latinLnBrk="0" hangingPunct="1"/>
            <a:r>
              <a:rPr lang="en-US"/>
              <a:t>Second level</a:t>
            </a:r>
            <a:endParaRPr lang="en-US"/>
          </a:p>
          <a:p>
            <a:pPr lvl="2" eaLnBrk="1" latinLnBrk="0" hangingPunct="1"/>
            <a:r>
              <a:rPr lang="en-US"/>
              <a:t>Third level</a:t>
            </a:r>
            <a:endParaRPr lang="en-US"/>
          </a:p>
          <a:p>
            <a:pPr lvl="3" eaLnBrk="1" latinLnBrk="0" hangingPunct="1"/>
            <a:r>
              <a:rPr lang="en-US"/>
              <a:t>Fourth level</a:t>
            </a:r>
            <a:endParaRPr lang="en-US"/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  <a:endParaRPr lang="en-US"/>
          </a:p>
          <a:p>
            <a:pPr lvl="1" eaLnBrk="1" latinLnBrk="0" hangingPunct="1"/>
            <a:r>
              <a:rPr lang="en-US"/>
              <a:t>Second level</a:t>
            </a:r>
            <a:endParaRPr lang="en-US"/>
          </a:p>
          <a:p>
            <a:pPr lvl="2" eaLnBrk="1" latinLnBrk="0" hangingPunct="1"/>
            <a:r>
              <a:rPr lang="en-US"/>
              <a:t>Third level</a:t>
            </a:r>
            <a:endParaRPr lang="en-US"/>
          </a:p>
          <a:p>
            <a:pPr lvl="3" eaLnBrk="1" latinLnBrk="0" hangingPunct="1"/>
            <a:r>
              <a:rPr lang="en-US"/>
              <a:t>Fourth level</a:t>
            </a:r>
            <a:endParaRPr lang="en-US"/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  <a:endParaRPr lang="en-US"/>
          </a:p>
          <a:p>
            <a:pPr lvl="1" eaLnBrk="1" latinLnBrk="0" hangingPunct="1"/>
            <a:r>
              <a:rPr lang="en-US"/>
              <a:t>Second level</a:t>
            </a:r>
            <a:endParaRPr lang="en-US"/>
          </a:p>
          <a:p>
            <a:pPr lvl="2" eaLnBrk="1" latinLnBrk="0" hangingPunct="1"/>
            <a:r>
              <a:rPr lang="en-US"/>
              <a:t>Third level</a:t>
            </a:r>
            <a:endParaRPr lang="en-US"/>
          </a:p>
          <a:p>
            <a:pPr lvl="3" eaLnBrk="1" latinLnBrk="0" hangingPunct="1"/>
            <a:r>
              <a:rPr lang="en-US"/>
              <a:t>Fourth level</a:t>
            </a:r>
            <a:endParaRPr lang="en-US"/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  <a:endParaRPr lang="en-US"/>
          </a:p>
          <a:p>
            <a:pPr lvl="1" eaLnBrk="1" latinLnBrk="0" hangingPunct="1"/>
            <a:r>
              <a:rPr lang="en-US"/>
              <a:t>Second level</a:t>
            </a:r>
            <a:endParaRPr lang="en-US"/>
          </a:p>
          <a:p>
            <a:pPr lvl="2" eaLnBrk="1" latinLnBrk="0" hangingPunct="1"/>
            <a:r>
              <a:rPr lang="en-US"/>
              <a:t>Third level</a:t>
            </a:r>
            <a:endParaRPr lang="en-US"/>
          </a:p>
          <a:p>
            <a:pPr lvl="3" eaLnBrk="1" latinLnBrk="0" hangingPunct="1"/>
            <a:r>
              <a:rPr lang="en-US"/>
              <a:t>Fourth level</a:t>
            </a:r>
            <a:endParaRPr lang="en-US"/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  <a:endParaRPr lang="en-US"/>
          </a:p>
          <a:p>
            <a:pPr lvl="1" eaLnBrk="1" latinLnBrk="0" hangingPunct="1"/>
            <a:r>
              <a:rPr lang="en-US"/>
              <a:t>Second level</a:t>
            </a:r>
            <a:endParaRPr lang="en-US"/>
          </a:p>
          <a:p>
            <a:pPr lvl="2" eaLnBrk="1" latinLnBrk="0" hangingPunct="1"/>
            <a:r>
              <a:rPr lang="en-US"/>
              <a:t>Third level</a:t>
            </a:r>
            <a:endParaRPr lang="en-US"/>
          </a:p>
          <a:p>
            <a:pPr lvl="3" eaLnBrk="1" latinLnBrk="0" hangingPunct="1"/>
            <a:r>
              <a:rPr lang="en-US"/>
              <a:t>Fourth level</a:t>
            </a:r>
            <a:endParaRPr lang="en-US"/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  <a:endParaRPr lang="en-US"/>
          </a:p>
          <a:p>
            <a:pPr lvl="1" eaLnBrk="1" latinLnBrk="0" hangingPunct="1"/>
            <a:r>
              <a:rPr lang="en-US"/>
              <a:t>Second level</a:t>
            </a:r>
            <a:endParaRPr lang="en-US"/>
          </a:p>
          <a:p>
            <a:pPr lvl="2" eaLnBrk="1" latinLnBrk="0" hangingPunct="1"/>
            <a:r>
              <a:rPr lang="en-US"/>
              <a:t>Third level</a:t>
            </a:r>
            <a:endParaRPr lang="en-US"/>
          </a:p>
          <a:p>
            <a:pPr lvl="3" eaLnBrk="1" latinLnBrk="0" hangingPunct="1"/>
            <a:r>
              <a:rPr lang="en-US"/>
              <a:t>Fourth level</a:t>
            </a:r>
            <a:endParaRPr lang="en-US"/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  <a:endParaRPr lang="en-US"/>
          </a:p>
          <a:p>
            <a:pPr lvl="1" eaLnBrk="1" latinLnBrk="0" hangingPunct="1"/>
            <a:r>
              <a:rPr lang="en-US"/>
              <a:t>Second level</a:t>
            </a:r>
            <a:endParaRPr lang="en-US"/>
          </a:p>
          <a:p>
            <a:pPr lvl="2" eaLnBrk="1" latinLnBrk="0" hangingPunct="1"/>
            <a:r>
              <a:rPr lang="en-US"/>
              <a:t>Third level</a:t>
            </a:r>
            <a:endParaRPr lang="en-US"/>
          </a:p>
          <a:p>
            <a:pPr lvl="3" eaLnBrk="1" latinLnBrk="0" hangingPunct="1"/>
            <a:r>
              <a:rPr lang="en-US"/>
              <a:t>Fourth level</a:t>
            </a:r>
            <a:endParaRPr lang="en-US"/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  <a:endParaRPr lang="en-US"/>
          </a:p>
          <a:p>
            <a:pPr lvl="1" eaLnBrk="1" latinLnBrk="0" hangingPunct="1"/>
            <a:r>
              <a:rPr lang="en-US"/>
              <a:t>Second level</a:t>
            </a:r>
            <a:endParaRPr lang="en-US"/>
          </a:p>
          <a:p>
            <a:pPr lvl="2" eaLnBrk="1" latinLnBrk="0" hangingPunct="1"/>
            <a:r>
              <a:rPr lang="en-US"/>
              <a:t>Third level</a:t>
            </a:r>
            <a:endParaRPr lang="en-US"/>
          </a:p>
          <a:p>
            <a:pPr lvl="3" eaLnBrk="1" latinLnBrk="0" hangingPunct="1"/>
            <a:r>
              <a:rPr lang="en-US"/>
              <a:t>Fourth level</a:t>
            </a:r>
            <a:endParaRPr lang="en-US"/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  <a:endParaRPr kumimoji="0" lang="en-US"/>
          </a:p>
          <a:p>
            <a:pPr lvl="1" eaLnBrk="1" latinLnBrk="0" hangingPunct="1"/>
            <a:r>
              <a:rPr kumimoji="0" lang="en-US"/>
              <a:t>Second level</a:t>
            </a:r>
            <a:endParaRPr kumimoji="0" lang="en-US"/>
          </a:p>
          <a:p>
            <a:pPr lvl="2" eaLnBrk="1" latinLnBrk="0" hangingPunct="1"/>
            <a:r>
              <a:rPr kumimoji="0" lang="en-US"/>
              <a:t>Third level</a:t>
            </a:r>
            <a:endParaRPr kumimoji="0" lang="en-US"/>
          </a:p>
          <a:p>
            <a:pPr lvl="3" eaLnBrk="1" latinLnBrk="0" hangingPunct="1"/>
            <a:r>
              <a:rPr kumimoji="0" lang="en-US"/>
              <a:t>Fourth level</a:t>
            </a:r>
            <a:endParaRPr kumimoji="0" lang="en-US"/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 panose="05020102010507070707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 panose="05020102010507070707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 panose="05020102010507070707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     </a:t>
            </a:r>
            <a:r>
              <a:rPr lang="en-US" dirty="0">
                <a:solidFill>
                  <a:schemeClr val="tx1"/>
                </a:solidFill>
              </a:rPr>
              <a:t>Cerebellar Ataxia</a:t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762000" y="3733800"/>
            <a:ext cx="7772400" cy="2687955"/>
          </a:xfrm>
        </p:spPr>
        <p:txBody>
          <a:bodyPr>
            <a:normAutofit lnSpcReduction="10000"/>
          </a:bodyPr>
          <a:lstStyle/>
          <a:p>
            <a:endParaRPr lang="en-US" sz="2400" dirty="0"/>
          </a:p>
          <a:p>
            <a:endParaRPr lang="en-US" sz="2400" dirty="0"/>
          </a:p>
          <a:p>
            <a:pPr marL="0" lvl="0" indent="0" algn="ctr">
              <a:buNone/>
            </a:pPr>
            <a:r>
              <a:rPr lang="en-US" sz="2990" dirty="0"/>
              <a:t>		</a:t>
            </a:r>
            <a:r>
              <a:rPr lang="en-US" sz="2390" dirty="0"/>
              <a:t>Dr. Nawaj Pathan</a:t>
            </a:r>
            <a:endParaRPr lang="en-US" sz="2390" dirty="0"/>
          </a:p>
          <a:p>
            <a:pPr marL="0" lvl="0" indent="0" algn="ctr">
              <a:buNone/>
            </a:pPr>
            <a:r>
              <a:rPr lang="en-US" sz="2390" dirty="0"/>
              <a:t>		Dept of Neurophysiotherapy</a:t>
            </a:r>
            <a:endParaRPr lang="en-US" sz="2390" dirty="0"/>
          </a:p>
          <a:p>
            <a:pPr marL="0" lvl="0" indent="0" algn="ctr">
              <a:buNone/>
            </a:pPr>
            <a:r>
              <a:rPr lang="en-US" sz="2390" dirty="0"/>
              <a:t>                         MGM Institute of Physiotherapy</a:t>
            </a:r>
            <a:endParaRPr lang="en-US" sz="2390" dirty="0"/>
          </a:p>
          <a:p>
            <a:pPr marL="0" lvl="0" indent="0" algn="ctr">
              <a:buNone/>
            </a:pPr>
            <a:r>
              <a:rPr lang="en-US" sz="2390" dirty="0"/>
              <a:t>                         Chh. Sambhajinagar</a:t>
            </a:r>
            <a:endParaRPr lang="en-US" sz="2390" dirty="0"/>
          </a:p>
          <a:p>
            <a:pPr lvl="0"/>
            <a:endParaRPr lang="en-US" sz="239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381000"/>
            <a:ext cx="7772400" cy="6096000"/>
          </a:xfrm>
        </p:spPr>
        <p:txBody>
          <a:bodyPr>
            <a:normAutofit/>
          </a:bodyPr>
          <a:lstStyle/>
          <a:p>
            <a:r>
              <a:rPr lang="en-US" sz="2400" dirty="0"/>
              <a:t>The cerebellum has the connections to carry out this role, receiving inputs from the periphery &amp; from all levels of CNS.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It includes internal feedback- also termed as corollary feedback, mainly concerned to motor planning &amp; forthcoming execution of motion.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It also receives input from external feedback from sensory receptors during movements &amp; compares intended movements with the actual movements as it unfolds.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Therefore movements can be corrected when they deviate from the intended course.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role of the cerebellum is sometimes described as ‘enriching the movement quality’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It act as movement regulatorory center for the control of motor activity &amp; participating in the construction of synergy.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cerebellum plays an important role in timing &amp; sequencing of muscle activation during movements, plays vital role in postural control also. 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Etiology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Lesion of the cerebellum may result from-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Developmental  abnormalities –Hydrocephalous, hypoxia at birth.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Traumatic brain injury 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Infections such as encephalitis 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Demylinating disease- Multiple sclerosis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Hereditary disease – friedreich’s ataxia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Degenerative disease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Metabolic disease 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Vascular insufficiency </a:t>
            </a:r>
            <a:endParaRPr lang="en-US" sz="24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/>
              <a:t>Drug abuse &amp; alcohol intoxication.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    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                 Clinical signs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Unilateral lesions affect the ipsilateral side of the body</a:t>
            </a:r>
            <a:endParaRPr lang="en-US" sz="2400" dirty="0"/>
          </a:p>
          <a:p>
            <a:r>
              <a:rPr lang="en-US" sz="2400" dirty="0"/>
              <a:t>Classically it is described as-</a:t>
            </a:r>
            <a:endParaRPr lang="en-US" sz="2400" dirty="0"/>
          </a:p>
          <a:p>
            <a:pPr>
              <a:buBlip>
                <a:blip r:embed="rId1"/>
              </a:buBlip>
            </a:pPr>
            <a:r>
              <a:rPr lang="en-US" sz="2400" dirty="0"/>
              <a:t>Dysmetria </a:t>
            </a:r>
            <a:endParaRPr lang="en-US" sz="2400" dirty="0"/>
          </a:p>
          <a:p>
            <a:pPr>
              <a:buBlip>
                <a:blip r:embed="rId1"/>
              </a:buBlip>
            </a:pPr>
            <a:r>
              <a:rPr lang="en-US" sz="2400" dirty="0"/>
              <a:t>Dyssynergia </a:t>
            </a:r>
            <a:endParaRPr lang="en-US" sz="2400" dirty="0"/>
          </a:p>
          <a:p>
            <a:pPr>
              <a:buBlip>
                <a:blip r:embed="rId1"/>
              </a:buBlip>
            </a:pPr>
            <a:r>
              <a:rPr lang="en-US" sz="2400" dirty="0"/>
              <a:t>Dysdiadochokinesia</a:t>
            </a:r>
            <a:endParaRPr lang="en-US" sz="2400" dirty="0"/>
          </a:p>
          <a:p>
            <a:pPr>
              <a:buBlip>
                <a:blip r:embed="rId1"/>
              </a:buBlip>
            </a:pPr>
            <a:r>
              <a:rPr lang="en-US" sz="2400" dirty="0"/>
              <a:t>Rebound phenomenon</a:t>
            </a:r>
            <a:endParaRPr lang="en-US" sz="2400" dirty="0"/>
          </a:p>
          <a:p>
            <a:pPr>
              <a:buBlip>
                <a:blip r:embed="rId1"/>
              </a:buBlip>
            </a:pPr>
            <a:r>
              <a:rPr lang="en-US" sz="2400" dirty="0"/>
              <a:t>Tremor </a:t>
            </a:r>
            <a:endParaRPr lang="en-US" sz="2400" dirty="0"/>
          </a:p>
          <a:p>
            <a:pPr>
              <a:buBlip>
                <a:blip r:embed="rId1"/>
              </a:buBlip>
            </a:pPr>
            <a:r>
              <a:rPr lang="en-US" sz="2400" dirty="0"/>
              <a:t>Hypotonia</a:t>
            </a:r>
            <a:endParaRPr lang="en-US" sz="2400" dirty="0"/>
          </a:p>
          <a:p>
            <a:pPr>
              <a:buBlip>
                <a:blip r:embed="rId1"/>
              </a:buBlip>
            </a:pPr>
            <a:r>
              <a:rPr lang="en-US" sz="2400" dirty="0"/>
              <a:t>Dysarthia</a:t>
            </a:r>
            <a:endParaRPr lang="en-US" sz="2400" dirty="0"/>
          </a:p>
          <a:p>
            <a:pPr>
              <a:buBlip>
                <a:blip r:embed="rId1"/>
              </a:buBlip>
            </a:pPr>
            <a:r>
              <a:rPr lang="en-US" sz="2400" dirty="0"/>
              <a:t>Nystagmus</a:t>
            </a:r>
            <a:endParaRPr lang="en-US" sz="2400" dirty="0"/>
          </a:p>
          <a:p>
            <a:pPr>
              <a:buBlip>
                <a:blip r:embed="rId1"/>
              </a:buBlip>
            </a:pP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" dur="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3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" dur="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" dur="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" dur="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5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4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" dur="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" dur="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5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5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7" dur="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8" dur="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9" dur="5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2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8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1" dur="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94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5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6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7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8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3" dur="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4" dur="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5" dur="5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1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9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0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1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22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Dysmetria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Dysmetria is demonstrated by inaccurate amplitude of movement and misplaced force &amp; reflects the impairment in timing of muscle force.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There is excessive extent of movement or overshooting(hypermetria) or deficient extent of movement (hypometria) also seen in cerebellar dysfunction.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 hypermetric movements may be more marked in small, fast, aimed movements &amp; postural adjustments,while hypometric are seen in slow movements with small amplitude</a:t>
            </a:r>
            <a:endParaRPr lang="en-US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Cerebellar dysmetria occurs proximally and distally in both upper and lower limbs.</a:t>
            </a:r>
            <a:endParaRPr lang="en-US" sz="2400" dirty="0"/>
          </a:p>
          <a:p>
            <a:r>
              <a:rPr lang="en-US" sz="2400" dirty="0"/>
              <a:t>It affects single joint as well as multi joint movements. </a:t>
            </a:r>
            <a:endParaRPr lang="en-US"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Rebound Phenomenon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phenomenon demonstrate the dysfunction of agonist-antagonist relationship.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When subject is asked to perform voluntary movements against examiner’s resistance and when resistance suddenly released; person is unable to stop the resultant movement.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It leads to overshoot and rebounds excessively.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7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8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0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1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2" dur="150" fill="hold">
                                          <p:stCondLst>
                                            <p:cond delay="3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4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15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16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8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9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0" dur="150" fill="hold">
                                          <p:stCondLst>
                                            <p:cond delay="3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1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2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23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4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475" fill="hold">
                                          <p:stCondLst>
                                            <p:cond delay="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27" dur="50" fill="hold">
                                          <p:stCondLst>
                                            <p:cond delay="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28" dur="150" fill="hold">
                                          <p:stCondLst>
                                            <p:cond delay="3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34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5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5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5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5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Disdiadochokinesia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term denotes difficulty in performing rapid alternating movements such as pronation-supination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movements are generally clumsy and slowly.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Its shows the irregular pattern of movement when person asked to perform rapid movements. 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Tremor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/>
              <a:t>Tremor is oscillating movements about joint due to alternating contractions of agonist and antagonist.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It occurs only during movements not at rest hence called as intention tremor/kinetic/ goal directed tremor.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It is commonly tested through finger to finger test.</a:t>
            </a:r>
            <a:endParaRPr lang="en-US" sz="2400" dirty="0"/>
          </a:p>
          <a:p>
            <a:r>
              <a:rPr lang="en-US" sz="2400" dirty="0"/>
              <a:t>Cerebellar tremor is classically marked at the end of movement or during the whole ROM </a:t>
            </a:r>
            <a:r>
              <a:rPr lang="en-US" sz="2800" dirty="0"/>
              <a:t>so that</a:t>
            </a:r>
            <a:r>
              <a:rPr lang="en-US" sz="2400" dirty="0"/>
              <a:t> it is also called as </a:t>
            </a:r>
            <a:r>
              <a:rPr lang="en-US" sz="2400" i="1" dirty="0">
                <a:solidFill>
                  <a:srgbClr val="FF0000"/>
                </a:solidFill>
              </a:rPr>
              <a:t>‘Terminal tremors’.</a:t>
            </a:r>
            <a:endParaRPr lang="en-US" sz="2400" i="1" dirty="0">
              <a:solidFill>
                <a:srgbClr val="FF0000"/>
              </a:solidFill>
            </a:endParaRPr>
          </a:p>
          <a:p>
            <a:endParaRPr lang="en-US" sz="2400" i="1" dirty="0">
              <a:solidFill>
                <a:srgbClr val="FF0000"/>
              </a:solidFill>
            </a:endParaRPr>
          </a:p>
          <a:p>
            <a:r>
              <a:rPr lang="en-US" sz="2400" dirty="0"/>
              <a:t>A truncal or postural tremor may also present when the person is trying to stand or sit still.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Dyssynergia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It also termed as ‘Movement Decomposition’</a:t>
            </a:r>
            <a:endParaRPr lang="en-US" sz="2400" dirty="0"/>
          </a:p>
          <a:p>
            <a:r>
              <a:rPr lang="en-US" sz="2400" dirty="0"/>
              <a:t>It demonstrate a lack of co-ordination between agonist, antagonist &amp; other synergic muscles</a:t>
            </a:r>
            <a:endParaRPr lang="en-US" sz="2400" dirty="0"/>
          </a:p>
          <a:p>
            <a:r>
              <a:rPr lang="en-US" sz="2400" dirty="0"/>
              <a:t>It leads to lack of smooth, sequential performance of various components of motion</a:t>
            </a:r>
            <a:endParaRPr lang="en-US" sz="2400" dirty="0"/>
          </a:p>
          <a:p>
            <a:r>
              <a:rPr lang="en-US" sz="2400" dirty="0"/>
              <a:t>It is commonly seen in heel-Shin test.</a:t>
            </a:r>
            <a:endParaRPr lang="en-US" sz="2400" dirty="0"/>
          </a:p>
          <a:p>
            <a:r>
              <a:rPr lang="en-US" sz="2400" dirty="0"/>
              <a:t>Person with cerebellar dysfunction may show jerky, overshooting movements. 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Contents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Introduction </a:t>
            </a:r>
            <a:endParaRPr lang="en-US" sz="2400" dirty="0"/>
          </a:p>
          <a:p>
            <a:r>
              <a:rPr lang="en-US" sz="2400" dirty="0"/>
              <a:t>Functional role of cerebellum </a:t>
            </a:r>
            <a:endParaRPr lang="en-US" sz="2400" dirty="0"/>
          </a:p>
          <a:p>
            <a:r>
              <a:rPr lang="en-US" sz="2400" dirty="0"/>
              <a:t>Etiology</a:t>
            </a:r>
            <a:endParaRPr lang="en-US" sz="2400" dirty="0"/>
          </a:p>
          <a:p>
            <a:r>
              <a:rPr lang="en-US" sz="2400" dirty="0"/>
              <a:t>Clinical signs </a:t>
            </a:r>
            <a:endParaRPr lang="en-US" sz="2400" dirty="0"/>
          </a:p>
          <a:p>
            <a:r>
              <a:rPr lang="en-US" sz="2400" dirty="0"/>
              <a:t>Investigations </a:t>
            </a:r>
            <a:endParaRPr lang="en-US" sz="2400" dirty="0"/>
          </a:p>
          <a:p>
            <a:r>
              <a:rPr lang="en-US" sz="2400" dirty="0"/>
              <a:t>Management   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Dysarthia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Speech is slurred and slow.</a:t>
            </a:r>
            <a:endParaRPr lang="en-US" dirty="0"/>
          </a:p>
          <a:p>
            <a:endParaRPr lang="en-US" dirty="0"/>
          </a:p>
          <a:p>
            <a:r>
              <a:rPr lang="en-US" dirty="0"/>
              <a:t>Person may use prolonged syllables</a:t>
            </a:r>
            <a:endParaRPr lang="en-US" dirty="0"/>
          </a:p>
          <a:p>
            <a:endParaRPr lang="en-US" dirty="0"/>
          </a:p>
          <a:p>
            <a:r>
              <a:rPr lang="en-US" dirty="0"/>
              <a:t>It is may be due to lack of  co-ordination of oral musculature &amp; breathing. 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Ataxic Gait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One of the hallmark sign of cerebellar disorder is ataxic gait.</a:t>
            </a:r>
            <a:endParaRPr lang="en-US" sz="2400" dirty="0"/>
          </a:p>
          <a:p>
            <a:r>
              <a:rPr lang="en-US" sz="2400" dirty="0"/>
              <a:t>Typical features of this gait is-</a:t>
            </a:r>
            <a:endParaRPr lang="en-US" sz="2400" dirty="0"/>
          </a:p>
          <a:p>
            <a:r>
              <a:rPr lang="en-US" sz="2400" dirty="0"/>
              <a:t>Widened BOS</a:t>
            </a:r>
            <a:endParaRPr lang="en-US" sz="2400" dirty="0"/>
          </a:p>
          <a:p>
            <a:r>
              <a:rPr lang="en-US" sz="2400" dirty="0"/>
              <a:t>Unsteadiness </a:t>
            </a:r>
            <a:endParaRPr lang="en-US" sz="2400" dirty="0"/>
          </a:p>
          <a:p>
            <a:r>
              <a:rPr lang="en-US" sz="2400" dirty="0"/>
              <a:t> irregularity in stepping and direction</a:t>
            </a:r>
            <a:endParaRPr lang="en-US" sz="2400" dirty="0"/>
          </a:p>
          <a:p>
            <a:r>
              <a:rPr lang="en-US" sz="2400" dirty="0"/>
              <a:t>Reduced stride length &amp; cadence.</a:t>
            </a:r>
            <a:endParaRPr lang="en-US" sz="2400" dirty="0"/>
          </a:p>
          <a:p>
            <a:r>
              <a:rPr lang="en-US" sz="2400" dirty="0"/>
              <a:t>When patients are asked to perform tandem walk patient may finds difficulty to execute. </a:t>
            </a:r>
            <a:endParaRPr lang="en-US" sz="2400" dirty="0"/>
          </a:p>
          <a:p>
            <a:r>
              <a:rPr lang="en-US" sz="2400" dirty="0"/>
              <a:t>Tandem walk we can be use for testing and training progression.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3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Asthenia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In cerebellar lesions Asthenia is very common, in which patient may complain of generalized weakness.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Patient may describe it as a sense of heaviness, with excessive efforts for simple tasks.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Patient may complain -early onset of fatigue in basic activity of daily living.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			Hypotonia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 spinocerebellum has been linked to the problem of decreased tone or hypotonicity.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This is mainly because of decrease in excitation from the cerebellar deep nuclei to regions of the brain that excite alpha and gamma motor neurons.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muscle itself feels less firm to palpation, and when the therapist examines passive range of motion, limb will appear heavy</a:t>
            </a:r>
            <a:endParaRPr lang="en-US" sz="2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Deep tendon reflexes are typically normal, But there is often a pendular movement of the limb after the initial muscle contraction response.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During a knee jerk. the leg behaves as a pendulum, that falls by its own weight and oscillates momentarily because of momentum.</a:t>
            </a:r>
            <a:endParaRPr lang="en-US" sz="2400" dirty="0"/>
          </a:p>
          <a:p>
            <a:endParaRPr lang="en-US" sz="2400" b="1" dirty="0"/>
          </a:p>
          <a:p>
            <a:r>
              <a:rPr lang="en-US" sz="2400" dirty="0"/>
              <a:t>Conventional test for hypotonia is to tap the wrists of the outstretched arms, in which the affected limb is displaced through the wider range normal and may oscillate.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This can be seen because of failure of hypotonic muscle to fixate the arm at the shoulder.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2849562"/>
          </a:xfrm>
        </p:spPr>
        <p:txBody>
          <a:bodyPr>
            <a:normAutofit/>
          </a:bodyPr>
          <a:lstStyle/>
          <a:p>
            <a:r>
              <a:rPr lang="en-US" dirty="0"/>
              <a:t>		Assessment and test  			Interpretations </a:t>
            </a:r>
            <a:br>
              <a:rPr lang="en-US" dirty="0"/>
            </a:br>
            <a:r>
              <a:rPr lang="en-US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1600200" y="76201"/>
          <a:ext cx="5486400" cy="7637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620"/>
                <a:gridCol w="1596980"/>
                <a:gridCol w="1828800"/>
              </a:tblGrid>
              <a:tr h="469635">
                <a:tc>
                  <a:txBody>
                    <a:bodyPr/>
                    <a:lstStyle/>
                    <a:p>
                      <a:r>
                        <a:rPr lang="en-US" dirty="0"/>
                        <a:t>Component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Special Tests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 </a:t>
                      </a:r>
                      <a:endParaRPr lang="en-US" dirty="0"/>
                    </a:p>
                  </a:txBody>
                  <a:tcPr/>
                </a:tc>
              </a:tr>
              <a:tr h="8106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b="1" dirty="0"/>
                        <a:t>Hypotonicity</a:t>
                      </a:r>
                      <a:r>
                        <a:rPr lang="en-US" b="1" baseline="0" dirty="0"/>
                        <a:t> </a:t>
                      </a:r>
                      <a:endParaRPr lang="en-US" b="1" dirty="0"/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Muscle palpation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Reduced firmness</a:t>
                      </a:r>
                      <a:endParaRPr lang="en-US" dirty="0"/>
                    </a:p>
                  </a:txBody>
                  <a:tcPr/>
                </a:tc>
              </a:tr>
              <a:tr h="8106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Deep tendon reflexes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Pendular</a:t>
                      </a:r>
                      <a:endParaRPr lang="en-US" dirty="0"/>
                    </a:p>
                  </a:txBody>
                  <a:tcPr/>
                </a:tc>
              </a:tr>
              <a:tr h="13158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Passive shaking of limbs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Limbs move through greater arc of motion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than does normal limb</a:t>
                      </a:r>
                      <a:endParaRPr lang="en-US" dirty="0"/>
                    </a:p>
                  </a:txBody>
                  <a:tcPr/>
                </a:tc>
              </a:tr>
              <a:tr h="118786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Wet footprint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Flex one finger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Print broader on involved side</a:t>
                      </a:r>
                      <a:endParaRPr lang="en-US" dirty="0"/>
                    </a:p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fingers flex</a:t>
                      </a:r>
                      <a:endParaRPr lang="en-US" dirty="0"/>
                    </a:p>
                  </a:txBody>
                  <a:tcPr/>
                </a:tc>
              </a:tr>
              <a:tr h="11580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Hold object while conversing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Drops object when distracted</a:t>
                      </a:r>
                      <a:endParaRPr lang="en-US" dirty="0"/>
                    </a:p>
                  </a:txBody>
                  <a:tcPr/>
                </a:tc>
              </a:tr>
              <a:tr h="156260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Voluntary flexion and extension of knee or elbow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supported and unsupported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Ataxic when unsupported controlled when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supported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8600" y="381001"/>
          <a:ext cx="8915400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2971800"/>
                <a:gridCol w="2971800"/>
              </a:tblGrid>
              <a:tr h="31403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Asthenia </a:t>
                      </a:r>
                      <a:endParaRPr kumimoji="0" lang="en-US" sz="18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Special Tests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 </a:t>
                      </a:r>
                      <a:endParaRPr lang="en-US" dirty="0"/>
                    </a:p>
                  </a:txBody>
                  <a:tcPr/>
                </a:tc>
              </a:tr>
              <a:tr h="3140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Resting posture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Slack, asymmetrical</a:t>
                      </a:r>
                      <a:endParaRPr lang="en-US" dirty="0"/>
                    </a:p>
                  </a:txBody>
                  <a:tcPr/>
                </a:tc>
              </a:tr>
              <a:tr h="78509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Maintain arms) in 9O-degree position of flexion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 abduction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Arm(s) tire quickly</a:t>
                      </a:r>
                      <a:endParaRPr lang="en-US" dirty="0"/>
                    </a:p>
                  </a:txBody>
                  <a:tcPr/>
                </a:tc>
              </a:tr>
              <a:tr h="12561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Maximal resisted muscle contraction for major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muscle groups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Weaker on involved side or unable to work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against resistance. which is normal for size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age</a:t>
                      </a:r>
                      <a:endParaRPr lang="en-US" dirty="0"/>
                    </a:p>
                  </a:txBody>
                  <a:tcPr/>
                </a:tc>
              </a:tr>
              <a:tr h="12561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Repeat sub maximal muscle contractions. such as, rising on toes, pushups, squeezing tennis ball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Tires quickly</a:t>
                      </a:r>
                      <a:endParaRPr lang="en-US" dirty="0"/>
                    </a:p>
                  </a:txBody>
                  <a:tcPr/>
                </a:tc>
              </a:tr>
              <a:tr h="3140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0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0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4036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8600" y="1371601"/>
          <a:ext cx="8458200" cy="6680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375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Postural Control</a:t>
                      </a:r>
                      <a:endParaRPr kumimoji="0" lang="en-US" sz="18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Special Tests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 </a:t>
                      </a:r>
                      <a:endParaRPr lang="en-US" dirty="0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Everyday activities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Tires easily. complains of heaviness</a:t>
                      </a:r>
                      <a:endParaRPr lang="en-US" dirty="0"/>
                    </a:p>
                  </a:txBody>
                  <a:tcPr/>
                </a:tc>
              </a:tr>
              <a:tr h="9253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Hold limb against pull of gravity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Postural tremor</a:t>
                      </a:r>
                      <a:endParaRPr lang="en-US" dirty="0"/>
                    </a:p>
                  </a:txBody>
                  <a:tcPr/>
                </a:tc>
              </a:tr>
              <a:tr h="14806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Nudge the patient unexpectedly when sitting or standing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Loses balance easily</a:t>
                      </a:r>
                      <a:endParaRPr lang="en-US" dirty="0"/>
                    </a:p>
                  </a:txBody>
                  <a:tcPr/>
                </a:tc>
              </a:tr>
              <a:tr h="17582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 on one foot or walk backward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Standing posture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Loses balance easily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Feel apart. trunk flexed slightly. needs to hold for stability, tremors in legs</a:t>
                      </a:r>
                      <a:endParaRPr lang="en-US" dirty="0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Introduction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Ataxia means ‘</a:t>
            </a:r>
            <a:r>
              <a:rPr lang="en-US" sz="2400" dirty="0">
                <a:solidFill>
                  <a:srgbClr val="FF0000"/>
                </a:solidFill>
              </a:rPr>
              <a:t>not ordered’. </a:t>
            </a:r>
            <a:r>
              <a:rPr lang="en-US" sz="2400" dirty="0"/>
              <a:t>term used to describe a no. of abnormal movements that may occur during the execution voluntary movements.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This includes </a:t>
            </a:r>
            <a:r>
              <a:rPr lang="en-US" sz="2400" dirty="0">
                <a:solidFill>
                  <a:srgbClr val="FF0000"/>
                </a:solidFill>
              </a:rPr>
              <a:t>incoordination, delay in movements, dysmetria(inaccuracy in achieving target),disdidokinesia (difficulty in performing movements of constant force &amp; rhythm) &amp; tremor. </a:t>
            </a:r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r>
              <a:rPr lang="en-US" sz="2400" dirty="0"/>
              <a:t>Control of movements is distributed throughout the central nervous system(CNS) </a:t>
            </a:r>
            <a:endParaRPr lang="en-US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8600" y="1371601"/>
          <a:ext cx="8458200" cy="69551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2819400"/>
                <a:gridCol w="2819400"/>
              </a:tblGrid>
              <a:tr h="3752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Dysmetria </a:t>
                      </a:r>
                      <a:endParaRPr kumimoji="0" lang="en-US" sz="18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Special Tests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 </a:t>
                      </a:r>
                      <a:endParaRPr lang="en-US" dirty="0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Therapist resists client's elbow flexion and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release. .. unexpectedly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Arm rebounds</a:t>
                      </a:r>
                      <a:endParaRPr lang="en-US" dirty="0"/>
                    </a:p>
                  </a:txBody>
                  <a:tcPr/>
                </a:tc>
              </a:tr>
              <a:tr h="9253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slide heel down shin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slowly,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Intention tremor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48062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place feet on markers when walking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Intention tremor,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undershoots. or overshoots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Target</a:t>
                      </a:r>
                      <a:endParaRPr lang="en-US" dirty="0"/>
                    </a:p>
                  </a:txBody>
                  <a:tcPr/>
                </a:tc>
              </a:tr>
              <a:tr h="175824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529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0" y="430081"/>
          <a:ext cx="9144000" cy="8320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  <a:gridCol w="3048000"/>
              </a:tblGrid>
              <a:tr h="3457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en-US" sz="1800" b="1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Gait Disturbances </a:t>
                      </a:r>
                      <a:endParaRPr kumimoji="0" lang="en-US" sz="1800" b="1" kern="1200" baseline="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Special Tests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Positive </a:t>
                      </a:r>
                      <a:endParaRPr lang="en-US" dirty="0"/>
                    </a:p>
                  </a:txBody>
                  <a:tcPr/>
                </a:tc>
              </a:tr>
              <a:tr h="3457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March to cadence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Unable to follow rhythm</a:t>
                      </a:r>
                      <a:endParaRPr lang="en-US" dirty="0"/>
                    </a:p>
                  </a:txBody>
                  <a:tcPr/>
                </a:tc>
              </a:tr>
              <a:tr h="73097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Walk on heels or toes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Loses balance and rhythm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267966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Walk clockwise and counterclockwise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Walk on uneven ground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Typical gait pattern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fr-F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Stumbles in one direction</a:t>
                      </a:r>
                      <a:endParaRPr kumimoji="0" lang="fr-F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Cannot compensate and </a:t>
                      </a:r>
                      <a:r>
                        <a:rPr kumimoji="0" lang="fr-FR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Stumbles</a:t>
                      </a:r>
                      <a:endParaRPr kumimoji="0" lang="fr-F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fr-FR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Slow, stumbles easily, not rhythmical. step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length and height irregular</a:t>
                      </a:r>
                      <a:endParaRPr lang="en-US" dirty="0"/>
                    </a:p>
                  </a:txBody>
                  <a:tcPr/>
                </a:tc>
              </a:tr>
              <a:tr h="2420345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dirty="0"/>
                        <a:t>Disdidokinesia </a:t>
                      </a:r>
                      <a:endParaRPr lang="en-US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Tap hand on knee or toes on floor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Activities of daily living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Rapidly loses rhythm and range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Unable to brush teeth. Stir food, shake</a:t>
                      </a:r>
                      <a:endParaRPr kumimoji="0" lang="en-US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salt shaker, pouring water in glass,  unable to drink tea/coffee</a:t>
                      </a:r>
                      <a:endParaRPr lang="en-US" dirty="0"/>
                    </a:p>
                  </a:txBody>
                  <a:tcPr/>
                </a:tc>
              </a:tr>
              <a:tr h="3457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57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576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5764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images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19200" y="914400"/>
            <a:ext cx="6858000" cy="5715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343400" y="5181600"/>
            <a:ext cx="3505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Everyone here is Brain Dead!!!!!!</a:t>
            </a:r>
            <a:endParaRPr lang="en-US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7772400" cy="1417638"/>
          </a:xfrm>
        </p:spPr>
        <p:txBody>
          <a:bodyPr>
            <a:normAutofit fontScale="90000"/>
          </a:bodyPr>
          <a:lstStyle/>
          <a:p>
            <a:pPr algn="ctr"/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533400"/>
            <a:ext cx="7772400" cy="5257800"/>
          </a:xfrm>
        </p:spPr>
        <p:txBody>
          <a:bodyPr>
            <a:noAutofit/>
          </a:bodyPr>
          <a:lstStyle/>
          <a:p>
            <a:r>
              <a:rPr lang="en-US" sz="2400" dirty="0"/>
              <a:t>The cerebellum has part to play within this distributed system by functioning closely with other parts of the CNS- motor cortex, basal ganglia, vestibular system &amp; spinal motor system. 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main role of cerebellum is concerned with the-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 	1. </a:t>
            </a:r>
            <a:r>
              <a:rPr lang="en-US" sz="2400" dirty="0">
                <a:solidFill>
                  <a:srgbClr val="00B050"/>
                </a:solidFill>
              </a:rPr>
              <a:t>timing </a:t>
            </a:r>
            <a:endParaRPr lang="en-US" sz="2400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2400" dirty="0">
                <a:solidFill>
                  <a:srgbClr val="00B050"/>
                </a:solidFill>
              </a:rPr>
              <a:t> 	2.coordination &amp; integration of movements, including eye movements &amp; Speech.</a:t>
            </a:r>
            <a:endParaRPr lang="en-US" sz="2400" dirty="0">
              <a:solidFill>
                <a:srgbClr val="00B050"/>
              </a:solidFill>
            </a:endParaRPr>
          </a:p>
          <a:p>
            <a:pPr>
              <a:buNone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Therefore lesions affecting the cerebellum would results in a disorder of movements, coordination often termed as-Cerebellar Ataxia  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   </a:t>
            </a:r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Often it may also associated with postural unsteadiness,in-cordination with other possible sign- ‘Titubation/ Tibulation’, nystagmus.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characteristic of movement disorders resulting from cerebellar dysfunction have been described in early 20</a:t>
            </a:r>
            <a:r>
              <a:rPr lang="en-US" sz="2400" baseline="30000" dirty="0"/>
              <a:t>th</a:t>
            </a:r>
            <a:r>
              <a:rPr lang="en-US" sz="2400" dirty="0"/>
              <a:t> century by Gordon Holmes.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Functional Role of Cerebellum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Although cerebellum constitute about 10% of the brain’s total volume; it contains more than half of the total no of neurons in the brain. 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Cerebellum regulates vestibular, spinal &amp; cortical mechanisms by means of reciprocal neuronal connections.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Structurally cerebellum composed of main 2 parts- cerebellar cortex &amp; deep cerebellar nuclei.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These parts receives afferent pathways from other parts of CNS, mainly the cerebral cortex.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efferent pathways that leave the cerebellum mainly arise from the deep nuclei, after receiving the outputs from cerebellar cortex projects back to cerebral cortex &amp; other parts of CNS. 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cerebellum sends no pathways directly to the spinal cord but participates in 3 main functions i.e. </a:t>
            </a:r>
            <a:r>
              <a:rPr lang="en-US" sz="2400" dirty="0">
                <a:solidFill>
                  <a:srgbClr val="FF0000"/>
                </a:solidFill>
              </a:rPr>
              <a:t>vestibulo-cerebellar</a:t>
            </a:r>
            <a:r>
              <a:rPr lang="en-US" sz="2400" dirty="0"/>
              <a:t>- modulates postural balance, eye movements, </a:t>
            </a:r>
            <a:r>
              <a:rPr lang="en-US" sz="2400" dirty="0">
                <a:solidFill>
                  <a:srgbClr val="FF0000"/>
                </a:solidFill>
              </a:rPr>
              <a:t>spino-cerebellar modulates</a:t>
            </a:r>
            <a:r>
              <a:rPr lang="en-US" sz="2400" dirty="0"/>
              <a:t> muscle tone, posture &amp;  locomotion.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>
                <a:solidFill>
                  <a:srgbClr val="92D050"/>
                </a:solidFill>
              </a:rPr>
              <a:t>The </a:t>
            </a:r>
            <a:r>
              <a:rPr lang="en-US" sz="2400" dirty="0">
                <a:solidFill>
                  <a:srgbClr val="00B050"/>
                </a:solidFill>
              </a:rPr>
              <a:t>cerebro-cerebellar</a:t>
            </a:r>
            <a:r>
              <a:rPr lang="en-US" sz="2400" dirty="0">
                <a:solidFill>
                  <a:srgbClr val="92D050"/>
                </a:solidFill>
              </a:rPr>
              <a:t> </a:t>
            </a:r>
            <a:r>
              <a:rPr lang="en-US" sz="2400" dirty="0"/>
              <a:t>system thought to play a role in regulating skilled movements, motor planning.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914400" y="1219200"/>
            <a:ext cx="7772400" cy="4686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9721</Words>
  <Application>WPS Presentation</Application>
  <PresentationFormat>On-screen Show (4:3)</PresentationFormat>
  <Paragraphs>367</Paragraphs>
  <Slides>32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32</vt:i4>
      </vt:variant>
    </vt:vector>
  </HeadingPairs>
  <TitlesOfParts>
    <vt:vector size="41" baseType="lpstr">
      <vt:lpstr>Arial</vt:lpstr>
      <vt:lpstr>SimSun</vt:lpstr>
      <vt:lpstr>Wingdings</vt:lpstr>
      <vt:lpstr>Wingdings 2</vt:lpstr>
      <vt:lpstr>Times New Roman</vt:lpstr>
      <vt:lpstr>Microsoft YaHei</vt:lpstr>
      <vt:lpstr>Arial Unicode MS</vt:lpstr>
      <vt:lpstr>Calibri</vt:lpstr>
      <vt:lpstr>Equity</vt:lpstr>
      <vt:lpstr>           Cerebellar Ataxia </vt:lpstr>
      <vt:lpstr>                  Contents </vt:lpstr>
      <vt:lpstr>              Introduction </vt:lpstr>
      <vt:lpstr>  </vt:lpstr>
      <vt:lpstr>PowerPoint 演示文稿</vt:lpstr>
      <vt:lpstr>   Functional Role of Cerebellum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                 Etiology </vt:lpstr>
      <vt:lpstr>                                       Clinical signs  </vt:lpstr>
      <vt:lpstr>               Dysmetria</vt:lpstr>
      <vt:lpstr>PowerPoint 演示文稿</vt:lpstr>
      <vt:lpstr>      Rebound Phenomenon</vt:lpstr>
      <vt:lpstr>          Disdiadochokinesia </vt:lpstr>
      <vt:lpstr>                  Tremor </vt:lpstr>
      <vt:lpstr>               Dyssynergia </vt:lpstr>
      <vt:lpstr>                Dysarthia </vt:lpstr>
      <vt:lpstr>                  Ataxic Gait</vt:lpstr>
      <vt:lpstr>                Asthenia </vt:lpstr>
      <vt:lpstr>			Hypotonia </vt:lpstr>
      <vt:lpstr>PowerPoint 演示文稿</vt:lpstr>
      <vt:lpstr>PowerPoint 演示文稿</vt:lpstr>
      <vt:lpstr>		Assessment and test  			Interpretations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Cerebellar Ataxia</dc:title>
  <dc:creator>N J</dc:creator>
  <cp:lastModifiedBy>HP</cp:lastModifiedBy>
  <cp:revision>72</cp:revision>
  <dcterms:created xsi:type="dcterms:W3CDTF">2006-08-16T00:00:00Z</dcterms:created>
  <dcterms:modified xsi:type="dcterms:W3CDTF">2024-06-20T04:24:57Z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42DF9CEA2B9649CE9841EA0BA08903BC_12</vt:lpwstr>
  </property>
  <property fmtid="{D5CDD505-2E9C-101B-9397-08002B2CF9AE}" pid="3" name="KSOProductBuildVer">
    <vt:lpwstr>1033-12.2.0.17119</vt:lpwstr>
  </property>
</Properties>
</file>